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70" r:id="rId5"/>
    <p:sldId id="271" r:id="rId6"/>
    <p:sldId id="257" r:id="rId7"/>
    <p:sldId id="258" r:id="rId8"/>
    <p:sldId id="259" r:id="rId9"/>
    <p:sldId id="273" r:id="rId10"/>
    <p:sldId id="274" r:id="rId11"/>
    <p:sldId id="272" r:id="rId12"/>
    <p:sldId id="261" r:id="rId13"/>
    <p:sldId id="260" r:id="rId14"/>
    <p:sldId id="267" r:id="rId15"/>
    <p:sldId id="266" r:id="rId16"/>
    <p:sldId id="265" r:id="rId17"/>
    <p:sldId id="264" r:id="rId18"/>
    <p:sldId id="263" r:id="rId19"/>
    <p:sldId id="268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91EA389-18A0-4665-AFA1-A1AD18881AA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755988A-BF1B-4D5D-ABD2-073623132AFC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1.wdp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3.wdp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機械の保守点検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kumimoji="1" lang="ja-JP" altLang="en-US" dirty="0" smtClean="0"/>
              <a:t>自転車のリンク装置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4572000" y="1129100"/>
          <a:ext cx="4464496" cy="539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667"/>
                <a:gridCol w="2794829"/>
              </a:tblGrid>
              <a:tr h="41998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各部の名称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はたらき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93201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大腿部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</a:t>
                      </a:r>
                      <a:r>
                        <a:rPr kumimoji="1" lang="ja-JP" altLang="en-US" sz="2400" dirty="0" err="1" smtClean="0"/>
                        <a:t>てこ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・揺動運動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13462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下　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・連接棒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・</a:t>
                      </a:r>
                      <a:r>
                        <a:rPr kumimoji="1" lang="ja-JP" altLang="en-US" sz="2400" dirty="0" err="1" smtClean="0"/>
                        <a:t>て</a:t>
                      </a:r>
                      <a:r>
                        <a:rPr kumimoji="1" lang="ja-JP" altLang="en-US" sz="2400" dirty="0" smtClean="0"/>
                        <a:t>ことクランク　をつなぐ</a:t>
                      </a:r>
                      <a:endParaRPr kumimoji="1" lang="en-US" altLang="ja-JP" sz="2400" dirty="0" smtClean="0"/>
                    </a:p>
                  </a:txBody>
                  <a:tcPr/>
                </a:tc>
              </a:tr>
              <a:tr h="13462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クランク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・回転するリンク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・揺動運動を回転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　運動に変える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13462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フレーム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・固定リンク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・大腿部、クラン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　クを固定する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032448" cy="56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3528" y="83671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大腿部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2034" y="573325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クランク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47864" y="314096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フレーム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6563" y="393305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下肢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1356206" y="1484784"/>
            <a:ext cx="2581405" cy="3701199"/>
            <a:chOff x="1356206" y="1484784"/>
            <a:chExt cx="2581405" cy="3701199"/>
          </a:xfrm>
        </p:grpSpPr>
        <p:cxnSp>
          <p:nvCxnSpPr>
            <p:cNvPr id="11" name="直線コネクタ 10"/>
            <p:cNvCxnSpPr/>
            <p:nvPr/>
          </p:nvCxnSpPr>
          <p:spPr>
            <a:xfrm flipH="1">
              <a:off x="1356206" y="1628800"/>
              <a:ext cx="2567722" cy="108012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2771801" y="1484784"/>
              <a:ext cx="1152127" cy="3672408"/>
            </a:xfrm>
            <a:prstGeom prst="line">
              <a:avLst/>
            </a:prstGeom>
            <a:ln w="254000">
              <a:solidFill>
                <a:srgbClr val="24FC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 flipV="1">
              <a:off x="1763688" y="4941168"/>
              <a:ext cx="1072467" cy="201598"/>
            </a:xfrm>
            <a:prstGeom prst="line">
              <a:avLst/>
            </a:prstGeom>
            <a:ln w="254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 flipV="1">
              <a:off x="1475656" y="2564904"/>
              <a:ext cx="432048" cy="2477064"/>
            </a:xfrm>
            <a:prstGeom prst="line">
              <a:avLst/>
            </a:prstGeom>
            <a:ln w="254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円/楕円 26"/>
            <p:cNvSpPr/>
            <p:nvPr/>
          </p:nvSpPr>
          <p:spPr>
            <a:xfrm>
              <a:off x="1403648" y="2569169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3793595" y="15567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835696" y="48691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705822" y="5041967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29" name="上カーブ矢印 1028"/>
          <p:cNvSpPr/>
          <p:nvPr/>
        </p:nvSpPr>
        <p:spPr>
          <a:xfrm rot="1609952">
            <a:off x="1699918" y="5499968"/>
            <a:ext cx="1656184" cy="576064"/>
          </a:xfrm>
          <a:prstGeom prst="curvedUpArrow">
            <a:avLst>
              <a:gd name="adj1" fmla="val 25000"/>
              <a:gd name="adj2" fmla="val 50000"/>
              <a:gd name="adj3" fmla="val 27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30" name="上下矢印 1029"/>
          <p:cNvSpPr/>
          <p:nvPr/>
        </p:nvSpPr>
        <p:spPr>
          <a:xfrm rot="20188680">
            <a:off x="1689294" y="1535837"/>
            <a:ext cx="436821" cy="1814039"/>
          </a:xfrm>
          <a:prstGeom prst="upDownArrow">
            <a:avLst>
              <a:gd name="adj1" fmla="val 27351"/>
              <a:gd name="adj2" fmla="val 47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29" grpId="0" animBg="1"/>
      <p:bldP spid="10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日常の点検・調整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自転車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kumimoji="1" lang="ja-JP" altLang="en-US" sz="3600" dirty="0" smtClean="0">
                <a:solidFill>
                  <a:schemeClr val="tx1"/>
                </a:solidFill>
              </a:rPr>
              <a:t>ハンドル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solidFill>
                  <a:schemeClr val="tx1"/>
                </a:solidFill>
              </a:rPr>
              <a:t>　　フレームに対して直角か。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緩みはないか。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調整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】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　　引き上げ棒のねじを緩めて調整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日常の点検・調整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自転車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ea"/>
              <a:buAutoNum type="circleNumDbPlain" startAt="2"/>
            </a:pPr>
            <a:r>
              <a:rPr lang="ja-JP" altLang="en-US" sz="3600" dirty="0" smtClean="0">
                <a:solidFill>
                  <a:schemeClr val="tx1"/>
                </a:solidFill>
              </a:rPr>
              <a:t>チェーン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チェーンのたるみはないか。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3600" dirty="0" smtClean="0">
                <a:solidFill>
                  <a:schemeClr val="tx1"/>
                </a:solidFill>
              </a:rPr>
              <a:t>※</a:t>
            </a:r>
            <a:r>
              <a:rPr lang="ja-JP" altLang="en-US" sz="3600" dirty="0" smtClean="0">
                <a:solidFill>
                  <a:schemeClr val="tx1"/>
                </a:solidFill>
              </a:rPr>
              <a:t>中央部を上げ下げして差が２０</a:t>
            </a:r>
            <a:r>
              <a:rPr lang="en-US" altLang="ja-JP" sz="3600" dirty="0" smtClean="0">
                <a:solidFill>
                  <a:schemeClr val="tx1"/>
                </a:solidFill>
              </a:rPr>
              <a:t>mm</a:t>
            </a:r>
            <a:r>
              <a:rPr lang="ja-JP" altLang="en-US" sz="3600" dirty="0" smtClean="0">
                <a:solidFill>
                  <a:schemeClr val="tx1"/>
                </a:solidFill>
              </a:rPr>
              <a:t>　　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以内</a:t>
            </a:r>
            <a:r>
              <a:rPr lang="ja-JP" altLang="en-US" sz="3600" dirty="0">
                <a:solidFill>
                  <a:schemeClr val="tx1"/>
                </a:solidFill>
              </a:rPr>
              <a:t>なら</a:t>
            </a:r>
            <a:r>
              <a:rPr lang="ja-JP" altLang="en-US" sz="3600" dirty="0" smtClean="0">
                <a:solidFill>
                  <a:schemeClr val="tx1"/>
                </a:solidFill>
              </a:rPr>
              <a:t>正常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3600" dirty="0" smtClean="0">
                <a:solidFill>
                  <a:schemeClr val="tx1"/>
                </a:solidFill>
              </a:rPr>
              <a:t>【</a:t>
            </a:r>
            <a:r>
              <a:rPr lang="ja-JP" altLang="en-US" sz="3600" dirty="0" smtClean="0">
                <a:solidFill>
                  <a:schemeClr val="tx1"/>
                </a:solidFill>
              </a:rPr>
              <a:t>調整</a:t>
            </a:r>
            <a:r>
              <a:rPr lang="en-US" altLang="ja-JP" sz="3600" dirty="0" smtClean="0">
                <a:solidFill>
                  <a:schemeClr val="tx1"/>
                </a:solidFill>
              </a:rPr>
              <a:t>】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たるみ具合を調べながら、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チェーン引きナットで調整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日常の点検・調整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自転車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ea"/>
              <a:buAutoNum type="circleNumDbPlain" startAt="3"/>
            </a:pPr>
            <a:r>
              <a:rPr kumimoji="1" lang="ja-JP" altLang="en-US" sz="3600" dirty="0" smtClean="0">
                <a:solidFill>
                  <a:schemeClr val="tx1"/>
                </a:solidFill>
              </a:rPr>
              <a:t>サドル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高さは適当か。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両足のつま先が地面に届くくらいが　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適当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3600" dirty="0" smtClean="0">
                <a:solidFill>
                  <a:schemeClr val="tx1"/>
                </a:solidFill>
              </a:rPr>
              <a:t>【</a:t>
            </a:r>
            <a:r>
              <a:rPr lang="ja-JP" altLang="en-US" sz="3600" dirty="0" smtClean="0">
                <a:solidFill>
                  <a:schemeClr val="tx1"/>
                </a:solidFill>
              </a:rPr>
              <a:t>調整</a:t>
            </a:r>
            <a:r>
              <a:rPr lang="en-US" altLang="ja-JP" sz="3600" dirty="0" smtClean="0">
                <a:solidFill>
                  <a:schemeClr val="tx1"/>
                </a:solidFill>
              </a:rPr>
              <a:t>】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　調整レバーを緩め、高さを調整。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調整後レバーを締める。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Users\4jh\Desktop\160115_092439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2192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日常の点検・調整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自転車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742950" indent="-742950">
              <a:buFont typeface="+mj-ea"/>
              <a:buAutoNum type="circleNumDbPlain" startAt="4"/>
            </a:pPr>
            <a:r>
              <a:rPr lang="ja-JP" altLang="en-US" sz="3600" dirty="0" smtClean="0">
                <a:solidFill>
                  <a:schemeClr val="tx1"/>
                </a:solidFill>
              </a:rPr>
              <a:t>ブレーキ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確実にはたらくか。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ブレーキパッドの摩耗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3600" dirty="0" smtClean="0">
                <a:solidFill>
                  <a:schemeClr val="tx1"/>
                </a:solidFill>
              </a:rPr>
              <a:t>【</a:t>
            </a:r>
            <a:r>
              <a:rPr lang="ja-JP" altLang="en-US" sz="3600" dirty="0" smtClean="0">
                <a:solidFill>
                  <a:schemeClr val="tx1"/>
                </a:solidFill>
              </a:rPr>
              <a:t>調整</a:t>
            </a:r>
            <a:r>
              <a:rPr lang="en-US" altLang="ja-JP" sz="3600" dirty="0" smtClean="0">
                <a:solidFill>
                  <a:schemeClr val="tx1"/>
                </a:solidFill>
              </a:rPr>
              <a:t>】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ロックナットを緩め、調整ナット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を適当な位置まで回す。調整後ロッ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クナットを締める。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ブレーキパッドの交換</a:t>
            </a:r>
            <a:endParaRPr lang="en-US" altLang="ja-JP" sz="36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Users\4jh\Desktop\160115_092453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日常の点検・調整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自転車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ea"/>
              <a:buAutoNum type="circleNumDbPlain" startAt="5"/>
            </a:pPr>
            <a:r>
              <a:rPr lang="ja-JP" altLang="en-US" sz="3600" dirty="0" smtClean="0">
                <a:solidFill>
                  <a:schemeClr val="tx1"/>
                </a:solidFill>
              </a:rPr>
              <a:t>タイヤ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空気圧は適当か。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3600" dirty="0" smtClean="0">
                <a:solidFill>
                  <a:schemeClr val="tx1"/>
                </a:solidFill>
              </a:rPr>
              <a:t>※</a:t>
            </a:r>
            <a:r>
              <a:rPr lang="ja-JP" altLang="en-US" sz="3600" dirty="0" smtClean="0">
                <a:solidFill>
                  <a:schemeClr val="tx1"/>
                </a:solidFill>
              </a:rPr>
              <a:t>乗った状態で、接地面の長さ１０</a:t>
            </a:r>
            <a:r>
              <a:rPr lang="en-US" altLang="ja-JP" sz="3600" dirty="0" smtClean="0">
                <a:solidFill>
                  <a:schemeClr val="tx1"/>
                </a:solidFill>
              </a:rPr>
              <a:t>cm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程度が適当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3600" dirty="0" smtClean="0">
                <a:solidFill>
                  <a:schemeClr val="tx1"/>
                </a:solidFill>
              </a:rPr>
              <a:t>【</a:t>
            </a:r>
            <a:r>
              <a:rPr lang="ja-JP" altLang="en-US" sz="3600" dirty="0" smtClean="0">
                <a:solidFill>
                  <a:schemeClr val="tx1"/>
                </a:solidFill>
              </a:rPr>
              <a:t>調整</a:t>
            </a:r>
            <a:r>
              <a:rPr lang="en-US" altLang="ja-JP" sz="3600" dirty="0" smtClean="0">
                <a:solidFill>
                  <a:schemeClr val="tx1"/>
                </a:solidFill>
              </a:rPr>
              <a:t>】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空気入れで空気を入れる。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Picture 2" descr="C:\Users\4jh\Desktop\160115_092522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日常の点検・調整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自転車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ea"/>
              <a:buAutoNum type="circleNumDbPlain" startAt="6"/>
            </a:pPr>
            <a:r>
              <a:rPr kumimoji="1" lang="ja-JP" altLang="en-US" sz="3600" dirty="0" smtClean="0">
                <a:solidFill>
                  <a:schemeClr val="tx1"/>
                </a:solidFill>
              </a:rPr>
              <a:t>ライト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照らせる距離は適当か。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１０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m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くらい先を照らせる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調整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】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角度や向きを調整する。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日常の点検・調整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自転車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ea"/>
              <a:buAutoNum type="circleNumDbPlain" startAt="7"/>
            </a:pPr>
            <a:r>
              <a:rPr kumimoji="1" lang="ja-JP" altLang="en-US" sz="3600" dirty="0" smtClean="0">
                <a:solidFill>
                  <a:schemeClr val="tx1"/>
                </a:solidFill>
              </a:rPr>
              <a:t>注油・清掃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油</a:t>
            </a:r>
            <a:r>
              <a:rPr lang="ja-JP" altLang="en-US" sz="3600" dirty="0" err="1" smtClean="0">
                <a:solidFill>
                  <a:schemeClr val="tx1"/>
                </a:solidFill>
              </a:rPr>
              <a:t>ぎれや</a:t>
            </a:r>
            <a:r>
              <a:rPr lang="ja-JP" altLang="en-US" sz="3600" dirty="0" smtClean="0">
                <a:solidFill>
                  <a:schemeClr val="tx1"/>
                </a:solidFill>
              </a:rPr>
              <a:t>汚れはないか。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調整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】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チェーン、ブレーキワイヤに機械油を注油する。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可動部分には油がしみこむ程度。砂やほこりが付着している時は布で拭き取る。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ブレーキと部品の接触部分は注油しない。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742950" indent="-742950">
              <a:buFont typeface="+mj-ea"/>
              <a:buAutoNum type="circleNumDbPlain" startAt="7"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保守・点検の意味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>
                <a:solidFill>
                  <a:schemeClr val="tx1"/>
                </a:solidFill>
              </a:rPr>
              <a:t>事故を未然に防ぐため。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solidFill>
                  <a:schemeClr val="tx1"/>
                </a:solidFill>
              </a:rPr>
              <a:t>　　→日常の保守や点検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　定期的、法的な保守や点検が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　義務づけられている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機械の中では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>
                <a:solidFill>
                  <a:schemeClr val="tx1"/>
                </a:solidFill>
              </a:rPr>
              <a:t>可動部には大きな力が加わっているため、常に摩擦力がはたらき、発熱や摩耗が起きている。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ほこり</a:t>
            </a:r>
            <a:r>
              <a:rPr lang="ja-JP" altLang="en-US" sz="3600" dirty="0" smtClean="0">
                <a:solidFill>
                  <a:schemeClr val="tx1"/>
                </a:solidFill>
              </a:rPr>
              <a:t>やさびが可動部に付くと負担が大きくなる。</a:t>
            </a:r>
            <a:endParaRPr kumimoji="1" lang="en-US" altLang="ja-JP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だから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3600" dirty="0" smtClean="0">
                <a:solidFill>
                  <a:schemeClr val="tx1"/>
                </a:solidFill>
              </a:rPr>
              <a:t>定期的な清掃や給油を行い、スムーズうごくようにしておく。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</a:rPr>
              <a:t>各部分のねじの緩みやベルトのたるみも点検する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確実</a:t>
            </a:r>
            <a:r>
              <a:rPr lang="ja-JP" altLang="en-US" sz="3600" dirty="0" smtClean="0">
                <a:solidFill>
                  <a:schemeClr val="tx1"/>
                </a:solidFill>
              </a:rPr>
              <a:t>に</a:t>
            </a:r>
            <a:r>
              <a:rPr lang="ja-JP" altLang="en-US" sz="3600" dirty="0">
                <a:solidFill>
                  <a:schemeClr val="tx1"/>
                </a:solidFill>
              </a:rPr>
              <a:t>機械</a:t>
            </a:r>
            <a:r>
              <a:rPr lang="ja-JP" altLang="en-US" sz="3600" dirty="0" smtClean="0">
                <a:solidFill>
                  <a:schemeClr val="tx1"/>
                </a:solidFill>
              </a:rPr>
              <a:t>が</a:t>
            </a:r>
            <a:r>
              <a:rPr lang="ja-JP" altLang="en-US" sz="3600" dirty="0">
                <a:solidFill>
                  <a:schemeClr val="tx1"/>
                </a:solidFill>
              </a:rPr>
              <a:t>うごかない状態にして行う。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機械整備の注意点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1"/>
                </a:solidFill>
              </a:rPr>
              <a:t>【</a:t>
            </a:r>
            <a:r>
              <a:rPr lang="ja-JP" altLang="en-US" sz="3600" dirty="0">
                <a:solidFill>
                  <a:schemeClr val="tx1"/>
                </a:solidFill>
              </a:rPr>
              <a:t>分解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】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r>
              <a:rPr kumimoji="1" lang="ja-JP" altLang="en-US" sz="3600" dirty="0" smtClean="0">
                <a:solidFill>
                  <a:schemeClr val="tx1"/>
                </a:solidFill>
              </a:rPr>
              <a:t>分解は順序よく行う。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r>
              <a:rPr kumimoji="1" lang="ja-JP" altLang="en-US" sz="3600" dirty="0" smtClean="0">
                <a:solidFill>
                  <a:schemeClr val="tx1"/>
                </a:solidFill>
              </a:rPr>
              <a:t>分解した部品は整理箱等に並べる。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部品の汚れを</a:t>
            </a:r>
            <a:r>
              <a:rPr lang="ja-JP" altLang="en-US" sz="3600" dirty="0" smtClean="0">
                <a:solidFill>
                  <a:schemeClr val="tx1"/>
                </a:solidFill>
              </a:rPr>
              <a:t>取り、ワイヤブラシでサビを落とす。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kumimoji="1" lang="ja-JP" altLang="en-US" sz="3600" dirty="0" smtClean="0">
                <a:solidFill>
                  <a:schemeClr val="tx1"/>
                </a:solidFill>
              </a:rPr>
              <a:t>さびついた</a:t>
            </a:r>
            <a:r>
              <a:rPr kumimoji="1" lang="ja-JP" altLang="en-US" sz="3600" dirty="0">
                <a:solidFill>
                  <a:schemeClr val="tx1"/>
                </a:solidFill>
              </a:rPr>
              <a:t>ねじ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は、油を差しておき、軽くたたいてから緩める。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endParaRPr lang="en-US" altLang="ja-JP" sz="3600" dirty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機械整備の注意点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洗浄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】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r>
              <a:rPr kumimoji="1" lang="ja-JP" altLang="en-US" sz="3600" dirty="0" smtClean="0">
                <a:solidFill>
                  <a:schemeClr val="tx1"/>
                </a:solidFill>
              </a:rPr>
              <a:t>分解した部品は汚れの少ないものから洗い、油で洗浄する。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600" dirty="0" smtClean="0">
                <a:solidFill>
                  <a:schemeClr val="tx1"/>
                </a:solidFill>
              </a:rPr>
              <a:t>小さな部品は布に包んで洗い、洗浄後、ボルト・ナット・座金は組み合わせておく。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kumimoji="1" lang="ja-JP" altLang="en-US" sz="3600" dirty="0" smtClean="0">
                <a:solidFill>
                  <a:schemeClr val="tx1"/>
                </a:solidFill>
              </a:rPr>
              <a:t>洗浄した部品はよく点検して、破損、不良品は交換する。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機械整備の注意点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組立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】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r>
              <a:rPr kumimoji="1" lang="ja-JP" altLang="en-US" sz="3600" dirty="0" smtClean="0">
                <a:solidFill>
                  <a:schemeClr val="tx1"/>
                </a:solidFill>
              </a:rPr>
              <a:t>分解と逆の手順で行う。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600" dirty="0" smtClean="0">
                <a:solidFill>
                  <a:schemeClr val="tx1"/>
                </a:solidFill>
              </a:rPr>
              <a:t>部品にゴミや鉄粉などがつかないように注油する。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kumimoji="1" lang="ja-JP" altLang="en-US" sz="3600" dirty="0" smtClean="0">
                <a:solidFill>
                  <a:schemeClr val="tx1"/>
                </a:solidFill>
              </a:rPr>
              <a:t>回転部分や擦れ合う部分には、機械油やグリースを注油する。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" y="836712"/>
            <a:ext cx="9333969" cy="528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82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4107904"/>
                <a:gridCol w="2743200"/>
              </a:tblGrid>
              <a:tr h="4851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ア</a:t>
                      </a:r>
                      <a:endParaRPr kumimoji="1" lang="en-US" altLang="ja-JP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サドル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イ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フレーム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（車体）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ウ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ハンドル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エ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ブレーキレバー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オ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ブレーキ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カ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小ギヤ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（スプロケット）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キ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チェーン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ク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ペダル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ケ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クランク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（リンク）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コ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大ギヤ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（スプロケット）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サ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タイヤ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シ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前ハブ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ス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600" dirty="0" smtClean="0"/>
                        <a:t>　スポーク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1262</Words>
  <Application>WPS Presentation</Application>
  <PresentationFormat>画面に合わせる (4:3)</PresentationFormat>
  <Paragraphs>208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ＭＳ Ｐゴシック</vt:lpstr>
      <vt:lpstr>Wingdings</vt:lpstr>
      <vt:lpstr>Century Gothic</vt:lpstr>
      <vt:lpstr>Courier New</vt:lpstr>
      <vt:lpstr>HGP創英角ｺﾞｼｯｸUB</vt:lpstr>
      <vt:lpstr>Palatino Linotype</vt:lpstr>
      <vt:lpstr>HGｺﾞｼｯｸM</vt:lpstr>
      <vt:lpstr>HGS明朝E</vt:lpstr>
      <vt:lpstr>Microsoft YaHei</vt:lpstr>
      <vt:lpstr>ＭＳ Ｐゴシック</vt:lpstr>
      <vt:lpstr>Arial Unicode MS</vt:lpstr>
      <vt:lpstr>Calibri</vt:lpstr>
      <vt:lpstr>エグゼクティブ</vt:lpstr>
      <vt:lpstr>機械の保守点検</vt:lpstr>
      <vt:lpstr>保守・点検の意味</vt:lpstr>
      <vt:lpstr>機械の中では</vt:lpstr>
      <vt:lpstr>だから</vt:lpstr>
      <vt:lpstr>機械整備の注意点</vt:lpstr>
      <vt:lpstr>機械整備の注意点</vt:lpstr>
      <vt:lpstr>機械整備の注意点</vt:lpstr>
      <vt:lpstr>PowerPoint 演示文稿</vt:lpstr>
      <vt:lpstr>PowerPoint 演示文稿</vt:lpstr>
      <vt:lpstr>自転車のリンク装置</vt:lpstr>
      <vt:lpstr>日常の点検・調整(自転車)</vt:lpstr>
      <vt:lpstr>日常の点検・調整(自転車)</vt:lpstr>
      <vt:lpstr>日常の点検・調整(自転車)</vt:lpstr>
      <vt:lpstr>日常の点検・調整(自転車)</vt:lpstr>
      <vt:lpstr>日常の点検・調整(自転車)</vt:lpstr>
      <vt:lpstr>日常の点検・調整(自転車)</vt:lpstr>
      <vt:lpstr>日常の点検・調整(自転車)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機械の保守点検</dc:title>
  <dc:creator>第四中学校 教職員</dc:creator>
  <cp:lastModifiedBy>shinobu</cp:lastModifiedBy>
  <cp:revision>14</cp:revision>
  <dcterms:created xsi:type="dcterms:W3CDTF">2016-01-14T23:57:00Z</dcterms:created>
  <dcterms:modified xsi:type="dcterms:W3CDTF">2018-03-30T04:59:18Z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1041-10.8.0.6186</vt:lpwstr>
  </property>
</Properties>
</file>